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7" r:id="rId9"/>
    <p:sldId id="265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-21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7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7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8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5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5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5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1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5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2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1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54312-61F3-4185-9FC0-673AA2BC716D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231B-7727-406F-815D-B5ADA17A2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12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Laramide</a:t>
            </a:r>
            <a:r>
              <a:rPr lang="en-US" b="1" dirty="0" smtClean="0"/>
              <a:t> Orogeny: What Were the Driving Forces?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88792"/>
            <a:ext cx="8610600" cy="2654808"/>
          </a:xfrm>
        </p:spPr>
        <p:txBody>
          <a:bodyPr/>
          <a:lstStyle/>
          <a:p>
            <a:r>
              <a:rPr lang="en-US" dirty="0" smtClean="0"/>
              <a:t>Joseph M. English and Stephen T. Johnston</a:t>
            </a:r>
          </a:p>
          <a:p>
            <a:r>
              <a:rPr lang="en-US" dirty="0" smtClean="0"/>
              <a:t>2004</a:t>
            </a:r>
          </a:p>
          <a:p>
            <a:endParaRPr lang="en-US" dirty="0" smtClean="0"/>
          </a:p>
          <a:p>
            <a:r>
              <a:rPr lang="en-US" sz="2400" dirty="0" smtClean="0"/>
              <a:t>Presentation by James McNeil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054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4419600" cy="868362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12" y="87852"/>
            <a:ext cx="5428488" cy="6687613"/>
          </a:xfrm>
        </p:spPr>
      </p:pic>
      <p:sp>
        <p:nvSpPr>
          <p:cNvPr id="6" name="TextBox 5"/>
          <p:cNvSpPr txBox="1"/>
          <p:nvPr/>
        </p:nvSpPr>
        <p:spPr>
          <a:xfrm>
            <a:off x="76200" y="1143000"/>
            <a:ext cx="3581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Take home point: </a:t>
            </a:r>
            <a:r>
              <a:rPr lang="en-US" dirty="0" smtClean="0"/>
              <a:t>None of the proposed mechanisms for </a:t>
            </a:r>
            <a:r>
              <a:rPr lang="en-US" dirty="0" err="1" smtClean="0"/>
              <a:t>Laramide</a:t>
            </a:r>
            <a:r>
              <a:rPr lang="en-US" dirty="0" smtClean="0"/>
              <a:t> </a:t>
            </a:r>
            <a:r>
              <a:rPr lang="en-US" dirty="0" err="1" smtClean="0"/>
              <a:t>orogenesis</a:t>
            </a:r>
            <a:r>
              <a:rPr lang="en-US" dirty="0" smtClean="0"/>
              <a:t> explain the geometry,  timing, or extent of the inboard continental scale orogeny.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3 questions:</a:t>
            </a:r>
            <a:endParaRPr lang="en-US" sz="2400" dirty="0"/>
          </a:p>
          <a:p>
            <a:pPr lvl="1"/>
            <a:r>
              <a:rPr lang="en-US" dirty="0" smtClean="0"/>
              <a:t>3. Why did the </a:t>
            </a:r>
            <a:r>
              <a:rPr lang="en-US" dirty="0" err="1" smtClean="0"/>
              <a:t>Laramide</a:t>
            </a:r>
            <a:r>
              <a:rPr lang="en-US" dirty="0" smtClean="0"/>
              <a:t> strain zone form so far inboard (~1000 km) of the inferred plate boundary along the entire length of the continent?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1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76200"/>
            <a:ext cx="2352410" cy="669445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5434038" cy="669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72200" cy="79216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76200"/>
            <a:ext cx="2352410" cy="6694451"/>
          </a:xfrm>
        </p:spPr>
      </p:pic>
      <p:sp>
        <p:nvSpPr>
          <p:cNvPr id="5" name="TextBox 4"/>
          <p:cNvSpPr txBox="1"/>
          <p:nvPr/>
        </p:nvSpPr>
        <p:spPr>
          <a:xfrm>
            <a:off x="152400" y="1219200"/>
            <a:ext cx="6400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Laramide</a:t>
            </a:r>
            <a:r>
              <a:rPr lang="en-US" dirty="0" smtClean="0"/>
              <a:t> Orogeny – Late Cretaceous to Paleocene (80-55 Ma) thin-skinned fold-and-thrust belt and thick-skinned block uplifts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Laramide</a:t>
            </a:r>
            <a:r>
              <a:rPr lang="en-US" dirty="0" smtClean="0"/>
              <a:t> block uplifts in the US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Rocky Mountain fold –and-thrust belt in Canada and US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Sierra Madre Oriental fold-and-thrust belt in east-central Mexico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Deformation belt developed 700-1500 km inland of plate margin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This paper: </a:t>
            </a:r>
            <a:r>
              <a:rPr lang="en-US" dirty="0" smtClean="0"/>
              <a:t>A review of proposed mechanisms for producing observed </a:t>
            </a:r>
            <a:r>
              <a:rPr lang="en-US" dirty="0" err="1" smtClean="0"/>
              <a:t>Laramide</a:t>
            </a:r>
            <a:r>
              <a:rPr lang="en-US" dirty="0" smtClean="0"/>
              <a:t> deformation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“The processes responsible for </a:t>
            </a:r>
            <a:r>
              <a:rPr lang="en-US" dirty="0" err="1" smtClean="0"/>
              <a:t>orgoeny</a:t>
            </a:r>
            <a:r>
              <a:rPr lang="en-US" dirty="0" smtClean="0"/>
              <a:t> remain enigmatic”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Proposed mechanisms: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Retroarc</a:t>
            </a:r>
            <a:r>
              <a:rPr lang="en-US" dirty="0" smtClean="0"/>
              <a:t> thrusting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“</a:t>
            </a:r>
            <a:r>
              <a:rPr lang="en-US" dirty="0" err="1" smtClean="0"/>
              <a:t>Orogenic</a:t>
            </a:r>
            <a:r>
              <a:rPr lang="en-US" dirty="0" smtClean="0"/>
              <a:t> float” tectonics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Flat-slab </a:t>
            </a:r>
            <a:r>
              <a:rPr lang="en-US" dirty="0" err="1" smtClean="0"/>
              <a:t>subduction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Cordilleran </a:t>
            </a:r>
            <a:r>
              <a:rPr lang="en-US" dirty="0" err="1" smtClean="0"/>
              <a:t>transpressional</a:t>
            </a:r>
            <a:r>
              <a:rPr lang="en-US" dirty="0" smtClean="0"/>
              <a:t> collision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543800" y="4267200"/>
            <a:ext cx="1143000" cy="298704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391400" y="3352800"/>
            <a:ext cx="1143000" cy="755904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3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err="1" smtClean="0"/>
              <a:t>Retroarc</a:t>
            </a:r>
            <a:r>
              <a:rPr lang="en-US" dirty="0" smtClean="0"/>
              <a:t> Thrusting </a:t>
            </a:r>
            <a:r>
              <a:rPr lang="en-US" sz="3200" dirty="0" smtClean="0"/>
              <a:t>(Price, 1981)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" y="3992880"/>
            <a:ext cx="8941986" cy="2768478"/>
          </a:xfrm>
        </p:spPr>
      </p:pic>
      <p:sp>
        <p:nvSpPr>
          <p:cNvPr id="5" name="TextBox 4"/>
          <p:cNvSpPr txBox="1"/>
          <p:nvPr/>
        </p:nvSpPr>
        <p:spPr>
          <a:xfrm>
            <a:off x="76200" y="9144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rate of western advancement of NA plate exceeds the rate of slab rollback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The continent “collides” with the oceanic slab because it is unable to override the slab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Continental-scale mechanism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smtClean="0"/>
              <a:t>Variations in deformational style along strike could be produced by variations in crustal heterogeneity</a:t>
            </a:r>
          </a:p>
          <a:p>
            <a:pPr lvl="2"/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Stress in the upper plate must be distributed across the entire Cordillera without causing significant deformation within </a:t>
            </a:r>
            <a:r>
              <a:rPr lang="en-US" dirty="0" err="1" smtClean="0"/>
              <a:t>orogen</a:t>
            </a:r>
            <a:endParaRPr lang="en-US" dirty="0" smtClean="0"/>
          </a:p>
          <a:p>
            <a:pPr marL="1200150" lvl="2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Model doesn’t explain how shortening is accommodated in the mantle lithosphere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4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Orogenic</a:t>
            </a:r>
            <a:r>
              <a:rPr lang="en-US" dirty="0" smtClean="0"/>
              <a:t> Float” Tectonics </a:t>
            </a:r>
            <a:r>
              <a:rPr lang="en-US" sz="3200" dirty="0" smtClean="0"/>
              <a:t>(</a:t>
            </a:r>
            <a:r>
              <a:rPr lang="en-US" sz="3200" dirty="0" err="1" smtClean="0"/>
              <a:t>Oldow</a:t>
            </a:r>
            <a:r>
              <a:rPr lang="en-US" sz="3200" dirty="0" smtClean="0"/>
              <a:t> et al., 1990)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4181856"/>
            <a:ext cx="8991171" cy="2587752"/>
          </a:xfrm>
        </p:spPr>
      </p:pic>
      <p:sp>
        <p:nvSpPr>
          <p:cNvPr id="6" name="TextBox 5"/>
          <p:cNvSpPr txBox="1"/>
          <p:nvPr/>
        </p:nvSpPr>
        <p:spPr>
          <a:xfrm>
            <a:off x="152400" y="10668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Faults in the foreland are linked to a collision zone at the plate boundary by a major deep-crustal basal detachment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Entire crustal section “floats” on the underlying lithosphere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No development of a lithospheric root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No present driving force exists to apply a horizontal compressive stress above the proposed deep-crustal basal detachment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This model does not fit with the </a:t>
            </a:r>
            <a:r>
              <a:rPr lang="en-US" dirty="0" err="1" smtClean="0"/>
              <a:t>Laramide</a:t>
            </a:r>
            <a:r>
              <a:rPr lang="en-US" dirty="0" smtClean="0"/>
              <a:t> orogeny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Flat-Slab </a:t>
            </a:r>
            <a:r>
              <a:rPr lang="en-US" dirty="0" err="1" smtClean="0"/>
              <a:t>Subduction</a:t>
            </a:r>
            <a:r>
              <a:rPr lang="en-US" dirty="0" smtClean="0"/>
              <a:t> </a:t>
            </a:r>
            <a:r>
              <a:rPr lang="en-US" sz="3200" dirty="0" smtClean="0"/>
              <a:t>(Coney and Reynolds, 1977; Dickinson and Snyder, 1978; Bird, 1988)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40" y="4230932"/>
            <a:ext cx="8941312" cy="2523437"/>
          </a:xfrm>
        </p:spPr>
      </p:pic>
      <p:sp>
        <p:nvSpPr>
          <p:cNvPr id="5" name="TextBox 4"/>
          <p:cNvSpPr txBox="1"/>
          <p:nvPr/>
        </p:nvSpPr>
        <p:spPr>
          <a:xfrm>
            <a:off x="76200" y="1143000"/>
            <a:ext cx="899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Oceanic </a:t>
            </a:r>
            <a:r>
              <a:rPr lang="en-US" dirty="0" err="1" smtClean="0"/>
              <a:t>subducting</a:t>
            </a:r>
            <a:r>
              <a:rPr lang="en-US" dirty="0" smtClean="0"/>
              <a:t> slab along western margin of North America remains in contact with the overriding plate &gt;700 km inboard of the trench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Was proposed to have be formed due to </a:t>
            </a:r>
            <a:r>
              <a:rPr lang="en-US" dirty="0" err="1" smtClean="0"/>
              <a:t>subduction</a:t>
            </a:r>
            <a:r>
              <a:rPr lang="en-US" dirty="0" smtClean="0"/>
              <a:t> of the Kula-</a:t>
            </a:r>
            <a:r>
              <a:rPr lang="en-US" dirty="0" err="1" smtClean="0"/>
              <a:t>Farallon</a:t>
            </a:r>
            <a:r>
              <a:rPr lang="en-US" dirty="0" smtClean="0"/>
              <a:t> spreading center, or a buoyant oceanic plateau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Fold-and-thrust belt in Canada and Mexico must be attributed to some other process because of the presence of a magmatic arc within 300 km of the trench during the </a:t>
            </a:r>
            <a:r>
              <a:rPr lang="en-US" dirty="0" err="1" smtClean="0"/>
              <a:t>Laramide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Synchronous </a:t>
            </a:r>
            <a:r>
              <a:rPr lang="en-US" dirty="0" err="1" smtClean="0"/>
              <a:t>orogen</a:t>
            </a:r>
            <a:r>
              <a:rPr lang="en-US" dirty="0" smtClean="0"/>
              <a:t>-wide </a:t>
            </a:r>
            <a:r>
              <a:rPr lang="en-US" dirty="0" err="1" smtClean="0"/>
              <a:t>contractional</a:t>
            </a:r>
            <a:r>
              <a:rPr lang="en-US" dirty="0" smtClean="0"/>
              <a:t> deformation but different regional processes?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Cordilleran </a:t>
            </a:r>
            <a:r>
              <a:rPr lang="en-US" dirty="0" err="1" smtClean="0"/>
              <a:t>Transpressional</a:t>
            </a:r>
            <a:r>
              <a:rPr lang="en-US" dirty="0" smtClean="0"/>
              <a:t> Collision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1" y="4041649"/>
            <a:ext cx="8928699" cy="2721796"/>
          </a:xfrm>
        </p:spPr>
      </p:pic>
      <p:sp>
        <p:nvSpPr>
          <p:cNvPr id="5" name="TextBox 4"/>
          <p:cNvSpPr txBox="1"/>
          <p:nvPr/>
        </p:nvSpPr>
        <p:spPr>
          <a:xfrm>
            <a:off x="76200" y="990600"/>
            <a:ext cx="899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Paleomagnetic</a:t>
            </a:r>
            <a:r>
              <a:rPr lang="en-US" dirty="0" smtClean="0"/>
              <a:t> studies of Cretaceous layered sedimentary and volcanic rocks within the </a:t>
            </a:r>
            <a:r>
              <a:rPr lang="en-US" dirty="0" err="1" smtClean="0"/>
              <a:t>orogen</a:t>
            </a:r>
            <a:r>
              <a:rPr lang="en-US" dirty="0" smtClean="0"/>
              <a:t> suggest that the Canadian Cordillera originated 2000-3000 km to the south between 85-55 Ma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Laramide</a:t>
            </a:r>
            <a:r>
              <a:rPr lang="en-US" dirty="0" smtClean="0"/>
              <a:t> possibly occurred in response to a right-lateral </a:t>
            </a:r>
            <a:r>
              <a:rPr lang="en-US" dirty="0" err="1" smtClean="0"/>
              <a:t>transpressional</a:t>
            </a:r>
            <a:r>
              <a:rPr lang="en-US" dirty="0" smtClean="0"/>
              <a:t> collision between North America and a north-migrating ‘ribbon’ continent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Possible </a:t>
            </a:r>
            <a:r>
              <a:rPr lang="en-US" dirty="0" err="1" smtClean="0"/>
              <a:t>offscraping</a:t>
            </a:r>
            <a:r>
              <a:rPr lang="en-US" dirty="0" smtClean="0"/>
              <a:t> of passive margin sediments during northward translation of ribbon continent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Absence of an inner Late Cretaceous magmatic arc sheds doubt on this model </a:t>
            </a:r>
          </a:p>
        </p:txBody>
      </p:sp>
    </p:spTree>
    <p:extLst>
      <p:ext uri="{BB962C8B-B14F-4D97-AF65-F5344CB8AC3E}">
        <p14:creationId xmlns:p14="http://schemas.microsoft.com/office/powerpoint/2010/main" val="11899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35052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12" y="87852"/>
            <a:ext cx="5428488" cy="6687613"/>
          </a:xfrm>
        </p:spPr>
      </p:pic>
      <p:sp>
        <p:nvSpPr>
          <p:cNvPr id="7" name="TextBox 6"/>
          <p:cNvSpPr txBox="1"/>
          <p:nvPr/>
        </p:nvSpPr>
        <p:spPr>
          <a:xfrm>
            <a:off x="67056" y="677787"/>
            <a:ext cx="3657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Jarrard</a:t>
            </a:r>
            <a:r>
              <a:rPr lang="en-US" dirty="0" smtClean="0"/>
              <a:t> (1986) proposed four variables that determine the strain regime of the overriding plate at a converging margin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Convergence rate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Slab age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Intermediate slab dip-average dip to 100 km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Absolute motion of the upper plate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Unlikely that slab age, slab dip, or convergence rate were principle driving forces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Post-</a:t>
            </a:r>
            <a:r>
              <a:rPr lang="en-US" dirty="0" err="1" smtClean="0"/>
              <a:t>Laramide</a:t>
            </a:r>
            <a:r>
              <a:rPr lang="en-US" dirty="0" smtClean="0"/>
              <a:t> extension cannot be responsible for the location of the inland  (700-1500 km) </a:t>
            </a:r>
            <a:r>
              <a:rPr lang="en-US" dirty="0" err="1" smtClean="0"/>
              <a:t>orogenic</a:t>
            </a:r>
            <a:r>
              <a:rPr lang="en-US" dirty="0" smtClean="0"/>
              <a:t> belt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Spreading rates weren’t abnormally high during </a:t>
            </a:r>
            <a:r>
              <a:rPr lang="en-US" dirty="0" err="1" smtClean="0"/>
              <a:t>Laramide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4419600" cy="868362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12" y="87852"/>
            <a:ext cx="5428488" cy="6687613"/>
          </a:xfrm>
        </p:spPr>
      </p:pic>
      <p:sp>
        <p:nvSpPr>
          <p:cNvPr id="6" name="TextBox 5"/>
          <p:cNvSpPr txBox="1"/>
          <p:nvPr/>
        </p:nvSpPr>
        <p:spPr>
          <a:xfrm>
            <a:off x="76200" y="1143000"/>
            <a:ext cx="3581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Take home point: </a:t>
            </a:r>
            <a:r>
              <a:rPr lang="en-US" dirty="0" smtClean="0"/>
              <a:t>None of the proposed mechanisms for </a:t>
            </a:r>
            <a:r>
              <a:rPr lang="en-US" dirty="0" err="1" smtClean="0"/>
              <a:t>Laramide</a:t>
            </a:r>
            <a:r>
              <a:rPr lang="en-US" dirty="0" smtClean="0"/>
              <a:t> </a:t>
            </a:r>
            <a:r>
              <a:rPr lang="en-US" dirty="0" err="1" smtClean="0"/>
              <a:t>orogenesis</a:t>
            </a:r>
            <a:r>
              <a:rPr lang="en-US" dirty="0" smtClean="0"/>
              <a:t> explain the geometry,  timing, or extent of the inboard continental scale orogeny.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3 questions:</a:t>
            </a:r>
          </a:p>
          <a:p>
            <a:pPr lvl="1"/>
            <a:r>
              <a:rPr lang="en-US" dirty="0" smtClean="0"/>
              <a:t>1. Are the </a:t>
            </a:r>
            <a:r>
              <a:rPr lang="en-US" dirty="0" err="1" smtClean="0"/>
              <a:t>paleomagnetic</a:t>
            </a:r>
            <a:r>
              <a:rPr lang="en-US" dirty="0" smtClean="0"/>
              <a:t> data implying northward translation correct, and if so, how expansive was the Cordilleran entity that underwent &gt;2000 km of northward translation during </a:t>
            </a:r>
            <a:r>
              <a:rPr lang="en-US" dirty="0" err="1" smtClean="0"/>
              <a:t>Laramide</a:t>
            </a:r>
            <a:r>
              <a:rPr lang="en-US" dirty="0" smtClean="0"/>
              <a:t> time?</a:t>
            </a:r>
          </a:p>
        </p:txBody>
      </p:sp>
    </p:spTree>
    <p:extLst>
      <p:ext uri="{BB962C8B-B14F-4D97-AF65-F5344CB8AC3E}">
        <p14:creationId xmlns:p14="http://schemas.microsoft.com/office/powerpoint/2010/main" val="10442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35052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12" y="87852"/>
            <a:ext cx="5428488" cy="6687613"/>
          </a:xfrm>
        </p:spPr>
      </p:pic>
      <p:sp>
        <p:nvSpPr>
          <p:cNvPr id="6" name="TextBox 5"/>
          <p:cNvSpPr txBox="1"/>
          <p:nvPr/>
        </p:nvSpPr>
        <p:spPr>
          <a:xfrm>
            <a:off x="76200" y="685800"/>
            <a:ext cx="35814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Take home point: </a:t>
            </a:r>
            <a:r>
              <a:rPr lang="en-US" dirty="0" smtClean="0"/>
              <a:t>None of the proposed mechanisms for </a:t>
            </a:r>
            <a:r>
              <a:rPr lang="en-US" dirty="0" err="1" smtClean="0"/>
              <a:t>Laramide</a:t>
            </a:r>
            <a:r>
              <a:rPr lang="en-US" dirty="0" smtClean="0"/>
              <a:t> </a:t>
            </a:r>
            <a:r>
              <a:rPr lang="en-US" dirty="0" err="1" smtClean="0"/>
              <a:t>orogenesis</a:t>
            </a:r>
            <a:r>
              <a:rPr lang="en-US" dirty="0" smtClean="0"/>
              <a:t> explain the geometry,  timing, or extent of the inboard continental scale orogeny.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3 questions:</a:t>
            </a:r>
            <a:endParaRPr lang="en-US" sz="2400" dirty="0"/>
          </a:p>
          <a:p>
            <a:pPr lvl="1"/>
            <a:r>
              <a:rPr lang="en-US" dirty="0" smtClean="0"/>
              <a:t>2. What was the relationship between northward translation, dextral </a:t>
            </a:r>
            <a:r>
              <a:rPr lang="en-US" dirty="0" err="1" smtClean="0"/>
              <a:t>transpression</a:t>
            </a:r>
            <a:r>
              <a:rPr lang="en-US" dirty="0" smtClean="0"/>
              <a:t>, and fold-and-thrust belt formation?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Does the fold-and-thrust belt represent the product of a collisional event following the closure of an intervening ocean basin, or does the fold and thrust belt root into an oblique dextral system that assisted in accommodating northward translation?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735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Laramide Orogeny: What Were the Driving Forces?</vt:lpstr>
      <vt:lpstr>Introduction</vt:lpstr>
      <vt:lpstr>Retroarc Thrusting (Price, 1981) </vt:lpstr>
      <vt:lpstr>“Orogenic Float” Tectonics (Oldow et al., 1990)</vt:lpstr>
      <vt:lpstr>Flat-Slab Subduction (Coney and Reynolds, 1977; Dickinson and Snyder, 1978; Bird, 1988)</vt:lpstr>
      <vt:lpstr>Cordilleran Transpressional Collision</vt:lpstr>
      <vt:lpstr>Discussion</vt:lpstr>
      <vt:lpstr>Discussion</vt:lpstr>
      <vt:lpstr>Discussion</vt:lpstr>
      <vt:lpstr>Discussion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Laramide Orogeny: What Were the Driving Forces?</dc:title>
  <dc:creator>James McNeil</dc:creator>
  <cp:lastModifiedBy>James McNeil</cp:lastModifiedBy>
  <cp:revision>14</cp:revision>
  <dcterms:created xsi:type="dcterms:W3CDTF">2020-04-07T23:36:26Z</dcterms:created>
  <dcterms:modified xsi:type="dcterms:W3CDTF">2020-04-08T17:24:20Z</dcterms:modified>
</cp:coreProperties>
</file>